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76" r:id="rId3"/>
    <p:sldId id="277" r:id="rId4"/>
    <p:sldId id="261" r:id="rId5"/>
    <p:sldId id="270" r:id="rId6"/>
    <p:sldId id="271" r:id="rId7"/>
    <p:sldId id="262" r:id="rId8"/>
    <p:sldId id="259" r:id="rId9"/>
    <p:sldId id="257" r:id="rId10"/>
    <p:sldId id="258" r:id="rId11"/>
    <p:sldId id="272" r:id="rId12"/>
    <p:sldId id="274" r:id="rId13"/>
    <p:sldId id="273" r:id="rId14"/>
    <p:sldId id="264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CDF370-9CA8-4B57-A91D-D6F541E8EF13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8B1-42DA-B83A-DFDBA01B30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E1DBD72-156B-4F0A-88C4-5270C9BE9947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8B1-42DA-B83A-DFDBA01B305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A82B446-4A68-4332-93C7-EA7B6C0C2B96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8B1-42DA-B83A-DFDBA01B305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4A9A60-2230-4BA4-AA8D-5A135F9B9E8B}" type="VALUE">
                      <a:rPr lang="en-US" smtClean="0"/>
                      <a:pPr/>
                      <a:t>[VALOR]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8B1-42DA-B83A-DFDBA01B30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'2.9'!$K$92:$K$95</c:f>
              <c:strCache>
                <c:ptCount val="4"/>
                <c:pt idx="0">
                  <c:v>5 años</c:v>
                </c:pt>
                <c:pt idx="1">
                  <c:v>10 años</c:v>
                </c:pt>
                <c:pt idx="2">
                  <c:v>15 años</c:v>
                </c:pt>
                <c:pt idx="3">
                  <c:v>20 años y más</c:v>
                </c:pt>
              </c:strCache>
            </c:strRef>
          </c:cat>
          <c:val>
            <c:numRef>
              <c:f>'2.9'!$L$92:$L$95</c:f>
              <c:numCache>
                <c:formatCode>General</c:formatCode>
                <c:ptCount val="4"/>
                <c:pt idx="0">
                  <c:v>10.199999999999999</c:v>
                </c:pt>
                <c:pt idx="1">
                  <c:v>18.8</c:v>
                </c:pt>
                <c:pt idx="2">
                  <c:v>13.6</c:v>
                </c:pt>
                <c:pt idx="3">
                  <c:v>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B1-42DA-B83A-DFDBA01B3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009775"/>
        <c:axId val="286006751"/>
      </c:barChart>
      <c:catAx>
        <c:axId val="286009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6006751"/>
        <c:crosses val="autoZero"/>
        <c:auto val="1"/>
        <c:lblAlgn val="ctr"/>
        <c:lblOffset val="100"/>
        <c:noMultiLvlLbl val="0"/>
      </c:catAx>
      <c:valAx>
        <c:axId val="28600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6009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555555555555556E-2"/>
          <c:y val="3.4722222222222224E-2"/>
          <c:w val="0.87111111111111106"/>
          <c:h val="0.90740740740740744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explosion val="4"/>
            <c:spPr>
              <a:solidFill>
                <a:srgbClr val="A4CE42"/>
              </a:solidFill>
            </c:spPr>
            <c:extLst>
              <c:ext xmlns:c16="http://schemas.microsoft.com/office/drawing/2014/chart" uri="{C3380CC4-5D6E-409C-BE32-E72D297353CC}">
                <c16:uniqueId val="{00000001-3E17-4CEF-8AAB-3C696FC1FDAC}"/>
              </c:ext>
            </c:extLst>
          </c:dPt>
          <c:dPt>
            <c:idx val="1"/>
            <c:bubble3D val="0"/>
            <c:spPr>
              <a:solidFill>
                <a:srgbClr val="4CB749"/>
              </a:solidFill>
            </c:spPr>
            <c:extLst>
              <c:ext xmlns:c16="http://schemas.microsoft.com/office/drawing/2014/chart" uri="{C3380CC4-5D6E-409C-BE32-E72D297353CC}">
                <c16:uniqueId val="{00000003-3E17-4CEF-8AAB-3C696FC1FDAC}"/>
              </c:ext>
            </c:extLst>
          </c:dPt>
          <c:dLbls>
            <c:dLbl>
              <c:idx val="0"/>
              <c:layout>
                <c:manualLayout>
                  <c:x val="-0.2166334208223972"/>
                  <c:y val="-2.3339165937591135E-2"/>
                </c:manualLayout>
              </c:layout>
              <c:tx>
                <c:rich>
                  <a:bodyPr/>
                  <a:lstStyle/>
                  <a:p>
                    <a:fld id="{4CF99282-37E5-48E9-8A36-4791EA239452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66.4%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E17-4CEF-8AAB-3C696FC1FDAC}"/>
                </c:ext>
              </c:extLst>
            </c:dLbl>
            <c:dLbl>
              <c:idx val="1"/>
              <c:layout>
                <c:manualLayout>
                  <c:x val="0.19422915476825797"/>
                  <c:y val="1.4605623595022542E-2"/>
                </c:manualLayout>
              </c:layout>
              <c:tx>
                <c:rich>
                  <a:bodyPr/>
                  <a:lstStyle/>
                  <a:p>
                    <a:fld id="{F3969082-19B9-48F4-83A3-4A48196C90D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33.6%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17-4CEF-8AAB-3C696FC1FD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s-D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'[1]Tipo de persona 2.4.1'!$B$30:$C$30</c:f>
              <c:strCache>
                <c:ptCount val="2"/>
                <c:pt idx="0">
                  <c:v>Personas Físicas</c:v>
                </c:pt>
                <c:pt idx="1">
                  <c:v>Personas Jurídicas</c:v>
                </c:pt>
              </c:strCache>
            </c:strRef>
          </c:cat>
          <c:val>
            <c:numRef>
              <c:f>'[1]Tipo de persona 2.4.1'!$B$39:$C$39</c:f>
              <c:numCache>
                <c:formatCode>General</c:formatCode>
                <c:ptCount val="2"/>
                <c:pt idx="0">
                  <c:v>0.63767602944889301</c:v>
                </c:pt>
                <c:pt idx="1">
                  <c:v>0.36232397055110699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17-4CEF-8AAB-3C696FC1F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8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n-lt"/>
        </a:defRPr>
      </a:pPr>
      <a:endParaRPr lang="es-D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71908054428686E-2"/>
          <c:y val="5.0585770144618437E-2"/>
          <c:w val="0.93285135033831756"/>
          <c:h val="0.769753980281005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0D8760F-602C-4CC6-8CC6-645D1ABF2E68}" type="VALUE">
                      <a:rPr lang="en-US" smtClean="0"/>
                      <a:pPr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t>[VALOR]</a:t>
                    </a:fld>
                    <a:r>
                      <a:rPr lang="en-US" b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D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CA8-4796-9096-A624275A8D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'2.9'!$J$46:$J$68</c:f>
              <c:numCache>
                <c:formatCode>General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'2.9'!$K$46:$K$68</c:f>
              <c:numCache>
                <c:formatCode>General</c:formatCode>
                <c:ptCount val="23"/>
                <c:pt idx="0">
                  <c:v>40.700000000000003</c:v>
                </c:pt>
                <c:pt idx="1">
                  <c:v>1.9</c:v>
                </c:pt>
                <c:pt idx="2">
                  <c:v>2</c:v>
                </c:pt>
                <c:pt idx="3">
                  <c:v>1.6</c:v>
                </c:pt>
                <c:pt idx="4">
                  <c:v>1.1000000000000001</c:v>
                </c:pt>
                <c:pt idx="5">
                  <c:v>2.5</c:v>
                </c:pt>
                <c:pt idx="6">
                  <c:v>4.0999999999999996</c:v>
                </c:pt>
                <c:pt idx="7">
                  <c:v>3.7</c:v>
                </c:pt>
                <c:pt idx="8">
                  <c:v>3.1</c:v>
                </c:pt>
                <c:pt idx="9">
                  <c:v>1.7</c:v>
                </c:pt>
                <c:pt idx="10">
                  <c:v>2.6</c:v>
                </c:pt>
                <c:pt idx="11">
                  <c:v>2.9</c:v>
                </c:pt>
                <c:pt idx="12">
                  <c:v>3.3</c:v>
                </c:pt>
                <c:pt idx="13">
                  <c:v>3.2</c:v>
                </c:pt>
                <c:pt idx="14">
                  <c:v>4.0999999999999996</c:v>
                </c:pt>
                <c:pt idx="15">
                  <c:v>4.5</c:v>
                </c:pt>
                <c:pt idx="16">
                  <c:v>3.8</c:v>
                </c:pt>
                <c:pt idx="17">
                  <c:v>3.2</c:v>
                </c:pt>
                <c:pt idx="18">
                  <c:v>2.7</c:v>
                </c:pt>
                <c:pt idx="19">
                  <c:v>3.5</c:v>
                </c:pt>
                <c:pt idx="20">
                  <c:v>2</c:v>
                </c:pt>
                <c:pt idx="21">
                  <c:v>1.6</c:v>
                </c:pt>
                <c:pt idx="2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8-4796-9096-A624275A8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1268351"/>
        <c:axId val="281283903"/>
      </c:barChart>
      <c:catAx>
        <c:axId val="28126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1283903"/>
        <c:crosses val="autoZero"/>
        <c:auto val="1"/>
        <c:lblAlgn val="ctr"/>
        <c:lblOffset val="100"/>
        <c:noMultiLvlLbl val="0"/>
      </c:catAx>
      <c:valAx>
        <c:axId val="281283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1268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'2.2'!$B$72:$B$78</c:f>
              <c:strCache>
                <c:ptCount val="7"/>
                <c:pt idx="0">
                  <c:v>Otros </c:v>
                </c:pt>
                <c:pt idx="1">
                  <c:v>Volteo</c:v>
                </c:pt>
                <c:pt idx="2">
                  <c:v>Máquinas Pesadas</c:v>
                </c:pt>
                <c:pt idx="3">
                  <c:v>Autobuses</c:v>
                </c:pt>
                <c:pt idx="4">
                  <c:v>Carga </c:v>
                </c:pt>
                <c:pt idx="5">
                  <c:v>Automóviles</c:v>
                </c:pt>
                <c:pt idx="6">
                  <c:v>Jeep</c:v>
                </c:pt>
              </c:strCache>
            </c:strRef>
          </c:cat>
          <c:val>
            <c:numRef>
              <c:f>'2.2'!$C$72:$C$78</c:f>
              <c:numCache>
                <c:formatCode>_(* #,##0_);_(* \(#,##0\);_(* "-"??_);_(@_)</c:formatCode>
                <c:ptCount val="7"/>
                <c:pt idx="0">
                  <c:v>20352</c:v>
                </c:pt>
                <c:pt idx="1">
                  <c:v>22528</c:v>
                </c:pt>
                <c:pt idx="2">
                  <c:v>25294</c:v>
                </c:pt>
                <c:pt idx="3">
                  <c:v>117803</c:v>
                </c:pt>
                <c:pt idx="4">
                  <c:v>477365</c:v>
                </c:pt>
                <c:pt idx="5">
                  <c:v>569102</c:v>
                </c:pt>
                <c:pt idx="6">
                  <c:v>1045414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0-466A-8D41-777954565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8135247"/>
        <c:axId val="188133583"/>
      </c:barChart>
      <c:catAx>
        <c:axId val="188135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88133583"/>
        <c:crosses val="autoZero"/>
        <c:auto val="1"/>
        <c:lblAlgn val="ctr"/>
        <c:lblOffset val="100"/>
        <c:noMultiLvlLbl val="0"/>
      </c:catAx>
      <c:valAx>
        <c:axId val="188133583"/>
        <c:scaling>
          <c:orientation val="minMax"/>
        </c:scaling>
        <c:delete val="0"/>
        <c:axPos val="b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88135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'2.10'!$C$55:$C$59</c:f>
              <c:strCache>
                <c:ptCount val="5"/>
                <c:pt idx="0">
                  <c:v>Japón</c:v>
                </c:pt>
                <c:pt idx="1">
                  <c:v>Corea del Sur</c:v>
                </c:pt>
                <c:pt idx="2">
                  <c:v>Estados Unidos</c:v>
                </c:pt>
                <c:pt idx="3">
                  <c:v>Europa</c:v>
                </c:pt>
                <c:pt idx="4">
                  <c:v>Otros</c:v>
                </c:pt>
              </c:strCache>
            </c:strRef>
          </c:cat>
          <c:val>
            <c:numRef>
              <c:f>'2.10'!$D$55:$D$59</c:f>
              <c:numCache>
                <c:formatCode>0.00%</c:formatCode>
                <c:ptCount val="5"/>
                <c:pt idx="0">
                  <c:v>0.629</c:v>
                </c:pt>
                <c:pt idx="1">
                  <c:v>0.13100000000000001</c:v>
                </c:pt>
                <c:pt idx="2">
                  <c:v>0.115</c:v>
                </c:pt>
                <c:pt idx="3">
                  <c:v>6.6000000000000003E-2</c:v>
                </c:pt>
                <c:pt idx="4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0C-4780-98C1-6938AB434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6015823"/>
        <c:axId val="286005887"/>
      </c:barChart>
      <c:catAx>
        <c:axId val="2860158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8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6005887"/>
        <c:crosses val="autoZero"/>
        <c:auto val="1"/>
        <c:lblAlgn val="ctr"/>
        <c:lblOffset val="100"/>
        <c:noMultiLvlLbl val="0"/>
      </c:catAx>
      <c:valAx>
        <c:axId val="286005887"/>
        <c:scaling>
          <c:orientation val="minMax"/>
        </c:scaling>
        <c:delete val="0"/>
        <c:axPos val="b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80" b="0" i="1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28601582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'2.10'!$C$43:$C$47</c:f>
              <c:strCache>
                <c:ptCount val="5"/>
                <c:pt idx="0">
                  <c:v>Japón</c:v>
                </c:pt>
                <c:pt idx="1">
                  <c:v>Corea del Sur</c:v>
                </c:pt>
                <c:pt idx="2">
                  <c:v>Estados Unidos</c:v>
                </c:pt>
                <c:pt idx="3">
                  <c:v>Europa</c:v>
                </c:pt>
                <c:pt idx="4">
                  <c:v>Otros</c:v>
                </c:pt>
              </c:strCache>
            </c:strRef>
          </c:cat>
          <c:val>
            <c:numRef>
              <c:f>'2.10'!$D$43:$D$47</c:f>
              <c:numCache>
                <c:formatCode>#,##0</c:formatCode>
                <c:ptCount val="5"/>
                <c:pt idx="0">
                  <c:v>1426389</c:v>
                </c:pt>
                <c:pt idx="1">
                  <c:v>297272</c:v>
                </c:pt>
                <c:pt idx="2">
                  <c:v>261148</c:v>
                </c:pt>
                <c:pt idx="3">
                  <c:v>150467</c:v>
                </c:pt>
                <c:pt idx="4">
                  <c:v>133080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9C-4C95-85B7-640F261B4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685999"/>
        <c:axId val="191687727"/>
      </c:barChart>
      <c:catAx>
        <c:axId val="19168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3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91687727"/>
        <c:crosses val="autoZero"/>
        <c:auto val="1"/>
        <c:lblAlgn val="ctr"/>
        <c:lblOffset val="100"/>
        <c:noMultiLvlLbl val="0"/>
      </c:catAx>
      <c:valAx>
        <c:axId val="191687727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9168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77-445A-891C-27F4CA0C8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77-445A-891C-27F4CA0C8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77-445A-891C-27F4CA0C84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77-445A-891C-27F4CA0C84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77-445A-891C-27F4CA0C84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77-445A-891C-27F4CA0C84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D77-445A-891C-27F4CA0C84D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D77-445A-891C-27F4CA0C84D2}"/>
              </c:ext>
            </c:extLst>
          </c:dPt>
          <c:dLbls>
            <c:dLbl>
              <c:idx val="0"/>
              <c:layout>
                <c:manualLayout>
                  <c:x val="2.9584041173749537E-2"/>
                  <c:y val="-3.37619538552829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7-445A-891C-27F4CA0C84D2}"/>
                </c:ext>
              </c:extLst>
            </c:dLbl>
            <c:dLbl>
              <c:idx val="1"/>
              <c:layout>
                <c:manualLayout>
                  <c:x val="-1.53885594653551E-2"/>
                  <c:y val="-1.822825003832289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77-445A-891C-27F4CA0C84D2}"/>
                </c:ext>
              </c:extLst>
            </c:dLbl>
            <c:dLbl>
              <c:idx val="2"/>
              <c:layout>
                <c:manualLayout>
                  <c:x val="-2.2811595867602515E-2"/>
                  <c:y val="9.8083190970446363E-2"/>
                </c:manualLayout>
              </c:layout>
              <c:tx>
                <c:rich>
                  <a:bodyPr/>
                  <a:lstStyle/>
                  <a:p>
                    <a:fld id="{E6459193-43CE-4C9E-B9F9-DEE038CEF985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</a:p>
                  <a:p>
                    <a:fld id="{7FA9C368-6D93-416D-B584-58871B69E8C0}" type="VALUE">
                      <a:rPr lang="en-US" baseline="0" smtClean="0"/>
                      <a:pPr/>
                      <a:t>[VALOR]</a:t>
                    </a:fld>
                    <a:endParaRPr lang="es-D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D77-445A-891C-27F4CA0C84D2}"/>
                </c:ext>
              </c:extLst>
            </c:dLbl>
            <c:dLbl>
              <c:idx val="3"/>
              <c:layout>
                <c:manualLayout>
                  <c:x val="-0.20433829858757019"/>
                  <c:y val="0.26625748838804503"/>
                </c:manualLayout>
              </c:layout>
              <c:tx>
                <c:rich>
                  <a:bodyPr/>
                  <a:lstStyle/>
                  <a:p>
                    <a:fld id="{26C13EF6-B70C-4D95-9BE2-C175F8092ED1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; </a:t>
                    </a:r>
                  </a:p>
                  <a:p>
                    <a:fld id="{88D73828-60E3-4C8B-AF75-297DC8D5B8F6}" type="VALUE">
                      <a:rPr lang="en-US" baseline="0" smtClean="0"/>
                      <a:pPr/>
                      <a:t>[VALOR]</a:t>
                    </a:fld>
                    <a:endParaRPr lang="es-DO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D77-445A-891C-27F4CA0C84D2}"/>
                </c:ext>
              </c:extLst>
            </c:dLbl>
            <c:dLbl>
              <c:idx val="4"/>
              <c:layout>
                <c:manualLayout>
                  <c:x val="-0.3410849201650768"/>
                  <c:y val="0.133101850936367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77-445A-891C-27F4CA0C84D2}"/>
                </c:ext>
              </c:extLst>
            </c:dLbl>
            <c:dLbl>
              <c:idx val="5"/>
              <c:layout>
                <c:manualLayout>
                  <c:x val="-0.22186467959428538"/>
                  <c:y val="2.51135567804467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F725F7-64BA-48AA-A07E-0B172C6B78FB}" type="CATEGORYNAME">
                      <a:rPr lang="en-US" sz="1600"/>
                      <a:pPr>
                        <a:defRPr sz="1600"/>
                      </a:pPr>
                      <a:t>[NOMBRE DE CATEGORÍA]</a:t>
                    </a:fld>
                    <a:r>
                      <a:rPr lang="en-US" sz="1600" baseline="0" dirty="0"/>
                      <a:t>; </a:t>
                    </a:r>
                  </a:p>
                  <a:p>
                    <a:pPr>
                      <a:defRPr sz="1600"/>
                    </a:pPr>
                    <a:fld id="{CD5E8ADC-9DA6-4C7E-979C-F59EBE10B47F}" type="VALUE">
                      <a:rPr lang="en-US" sz="1600" baseline="0" smtClean="0"/>
                      <a:pPr>
                        <a:defRPr sz="1600"/>
                      </a:pPr>
                      <a:t>[VALOR]</a:t>
                    </a:fld>
                    <a:endParaRPr lang="es-D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D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D77-445A-891C-27F4CA0C84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'2.2'!$B$61:$B$68</c:f>
              <c:strCache>
                <c:ptCount val="8"/>
                <c:pt idx="0">
                  <c:v>Motocicletas</c:v>
                </c:pt>
                <c:pt idx="1">
                  <c:v>Automóviles</c:v>
                </c:pt>
                <c:pt idx="2">
                  <c:v>Jeep</c:v>
                </c:pt>
                <c:pt idx="3">
                  <c:v>Carga </c:v>
                </c:pt>
                <c:pt idx="4">
                  <c:v>Autobuses</c:v>
                </c:pt>
                <c:pt idx="5">
                  <c:v>Máquinas Pesadas</c:v>
                </c:pt>
                <c:pt idx="6">
                  <c:v>Volteo</c:v>
                </c:pt>
                <c:pt idx="7">
                  <c:v>Otros </c:v>
                </c:pt>
              </c:strCache>
            </c:strRef>
          </c:cat>
          <c:val>
            <c:numRef>
              <c:f>'2.2'!$C$61:$C$68</c:f>
              <c:numCache>
                <c:formatCode>_(* #,##0_);_(* \(#,##0\);_(* "-"??_);_(@_)</c:formatCode>
                <c:ptCount val="8"/>
                <c:pt idx="0">
                  <c:v>2874590</c:v>
                </c:pt>
                <c:pt idx="1">
                  <c:v>569102</c:v>
                </c:pt>
                <c:pt idx="2">
                  <c:v>1045414</c:v>
                </c:pt>
                <c:pt idx="3">
                  <c:v>477365</c:v>
                </c:pt>
                <c:pt idx="4">
                  <c:v>117803</c:v>
                </c:pt>
                <c:pt idx="5">
                  <c:v>25294</c:v>
                </c:pt>
                <c:pt idx="6">
                  <c:v>22528</c:v>
                </c:pt>
                <c:pt idx="7">
                  <c:v>20352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D77-445A-891C-27F4CA0C8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'2.8'!$G$36:$G$42</c:f>
              <c:strCache>
                <c:ptCount val="7"/>
                <c:pt idx="0">
                  <c:v>Jeep</c:v>
                </c:pt>
                <c:pt idx="1">
                  <c:v>Automóviles</c:v>
                </c:pt>
                <c:pt idx="2">
                  <c:v>Carga</c:v>
                </c:pt>
                <c:pt idx="3">
                  <c:v>Autobuses</c:v>
                </c:pt>
                <c:pt idx="4">
                  <c:v>Otros </c:v>
                </c:pt>
                <c:pt idx="5">
                  <c:v>Máquinas Pesadas</c:v>
                </c:pt>
                <c:pt idx="6">
                  <c:v>Volteo</c:v>
                </c:pt>
              </c:strCache>
            </c:strRef>
          </c:cat>
          <c:val>
            <c:numRef>
              <c:f>'2.8'!$H$36:$H$42</c:f>
              <c:numCache>
                <c:formatCode>#,##0</c:formatCode>
                <c:ptCount val="7"/>
                <c:pt idx="0">
                  <c:v>52190</c:v>
                </c:pt>
                <c:pt idx="1">
                  <c:v>51113</c:v>
                </c:pt>
                <c:pt idx="2">
                  <c:v>18603</c:v>
                </c:pt>
                <c:pt idx="3">
                  <c:v>5912</c:v>
                </c:pt>
                <c:pt idx="4">
                  <c:v>1202</c:v>
                </c:pt>
                <c:pt idx="5">
                  <c:v>1090</c:v>
                </c:pt>
                <c:pt idx="6" formatCode="General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8-439C-89A5-047167824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371247"/>
        <c:axId val="108370831"/>
      </c:barChart>
      <c:catAx>
        <c:axId val="108371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08370831"/>
        <c:crosses val="autoZero"/>
        <c:auto val="1"/>
        <c:lblAlgn val="ctr"/>
        <c:lblOffset val="100"/>
        <c:noMultiLvlLbl val="0"/>
      </c:catAx>
      <c:valAx>
        <c:axId val="108370831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0837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'2.8'!$G$36:$G$42</c:f>
              <c:strCache>
                <c:ptCount val="7"/>
                <c:pt idx="0">
                  <c:v>Jeep</c:v>
                </c:pt>
                <c:pt idx="1">
                  <c:v>Automóviles</c:v>
                </c:pt>
                <c:pt idx="2">
                  <c:v>Carga</c:v>
                </c:pt>
                <c:pt idx="3">
                  <c:v>Autobuses</c:v>
                </c:pt>
                <c:pt idx="4">
                  <c:v>Otros </c:v>
                </c:pt>
                <c:pt idx="5">
                  <c:v>Máquinas Pesadas</c:v>
                </c:pt>
                <c:pt idx="6">
                  <c:v>Volteo</c:v>
                </c:pt>
              </c:strCache>
            </c:strRef>
          </c:cat>
          <c:val>
            <c:numRef>
              <c:f>'2.8'!$H$36:$H$42</c:f>
              <c:numCache>
                <c:formatCode>#,##0</c:formatCode>
                <c:ptCount val="7"/>
                <c:pt idx="0">
                  <c:v>52190</c:v>
                </c:pt>
                <c:pt idx="1">
                  <c:v>51113</c:v>
                </c:pt>
                <c:pt idx="2">
                  <c:v>18603</c:v>
                </c:pt>
                <c:pt idx="3">
                  <c:v>5912</c:v>
                </c:pt>
                <c:pt idx="4">
                  <c:v>1202</c:v>
                </c:pt>
                <c:pt idx="5">
                  <c:v>1090</c:v>
                </c:pt>
                <c:pt idx="6" formatCode="General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8-439C-89A5-047167824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8371247"/>
        <c:axId val="108370831"/>
      </c:barChart>
      <c:catAx>
        <c:axId val="108371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08370831"/>
        <c:crosses val="autoZero"/>
        <c:auto val="1"/>
        <c:lblAlgn val="ctr"/>
        <c:lblOffset val="100"/>
        <c:noMultiLvlLbl val="0"/>
      </c:catAx>
      <c:valAx>
        <c:axId val="108370831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0837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D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'2.8'!$G$35:$G$42</c:f>
              <c:strCache>
                <c:ptCount val="8"/>
                <c:pt idx="0">
                  <c:v>Motocicletas</c:v>
                </c:pt>
                <c:pt idx="1">
                  <c:v>Jeep</c:v>
                </c:pt>
                <c:pt idx="2">
                  <c:v>Automóviles</c:v>
                </c:pt>
                <c:pt idx="3">
                  <c:v>Carga</c:v>
                </c:pt>
                <c:pt idx="4">
                  <c:v>Autobuses</c:v>
                </c:pt>
                <c:pt idx="5">
                  <c:v>Otros </c:v>
                </c:pt>
                <c:pt idx="6">
                  <c:v>Máquinas Pesadas</c:v>
                </c:pt>
                <c:pt idx="7">
                  <c:v>Volteo</c:v>
                </c:pt>
              </c:strCache>
            </c:strRef>
          </c:cat>
          <c:val>
            <c:numRef>
              <c:f>'2.8'!$H$35:$H$42</c:f>
              <c:numCache>
                <c:formatCode>#,##0</c:formatCode>
                <c:ptCount val="8"/>
                <c:pt idx="0">
                  <c:v>179133</c:v>
                </c:pt>
                <c:pt idx="1">
                  <c:v>52190</c:v>
                </c:pt>
                <c:pt idx="2">
                  <c:v>51113</c:v>
                </c:pt>
                <c:pt idx="3">
                  <c:v>18603</c:v>
                </c:pt>
                <c:pt idx="4">
                  <c:v>5912</c:v>
                </c:pt>
                <c:pt idx="5">
                  <c:v>1202</c:v>
                </c:pt>
                <c:pt idx="6">
                  <c:v>1090</c:v>
                </c:pt>
                <c:pt idx="7" formatCode="General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1-474A-AAD4-556D49F2F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24565535"/>
        <c:axId val="1624565119"/>
      </c:barChart>
      <c:catAx>
        <c:axId val="1624565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624565119"/>
        <c:crosses val="autoZero"/>
        <c:auto val="1"/>
        <c:lblAlgn val="ctr"/>
        <c:lblOffset val="100"/>
        <c:noMultiLvlLbl val="0"/>
      </c:catAx>
      <c:valAx>
        <c:axId val="1624565119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DO"/>
          </a:p>
        </c:txPr>
        <c:crossAx val="162456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D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0.26146</cdr:x>
      <cdr:y>0.14058</cdr:y>
    </cdr:from>
    <cdr:to>
      <cdr:x>0.75246</cdr:x>
      <cdr:y>0.38119</cdr:y>
    </cdr:to>
    <cdr:sp macro="" textlink="">
      <cdr:nvSpPr>
        <cdr:cNvPr id="5" name="Título 3">
          <a:extLst xmlns:a="http://schemas.openxmlformats.org/drawingml/2006/main">
            <a:ext uri="{FF2B5EF4-FFF2-40B4-BE49-F238E27FC236}">
              <a16:creationId xmlns:a16="http://schemas.microsoft.com/office/drawing/2014/main" id="{E62058CA-064D-9A94-024F-FF6C8F229C40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113597" y="751396"/>
          <a:ext cx="3969151" cy="1286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es-DO" sz="3200" dirty="0">
              <a:solidFill>
                <a:srgbClr val="C00000"/>
              </a:solidFill>
              <a:latin typeface="Bahnschrift Light Condensed" panose="020B0502040204020203" pitchFamily="34" charset="0"/>
            </a:rPr>
            <a:t>60.5% tiene más de </a:t>
          </a:r>
        </a:p>
        <a:p xmlns:a="http://schemas.openxmlformats.org/drawingml/2006/main">
          <a:pPr algn="ctr"/>
          <a:r>
            <a:rPr lang="es-DO" sz="3200" dirty="0">
              <a:solidFill>
                <a:srgbClr val="C00000"/>
              </a:solidFill>
              <a:latin typeface="Bahnschrift Light Condensed" panose="020B0502040204020203" pitchFamily="34" charset="0"/>
            </a:rPr>
            <a:t>15 años de antigüedad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0.92507</cdr:y>
    </cdr:from>
    <cdr:to>
      <cdr:x>0.62581</cdr:x>
      <cdr:y>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E767F4D8-4FA8-E9FB-DCEB-CEA3EBF4AB97}"/>
            </a:ext>
          </a:extLst>
        </cdr:cNvPr>
        <cdr:cNvSpPr txBox="1"/>
      </cdr:nvSpPr>
      <cdr:spPr>
        <a:xfrm xmlns:a="http://schemas.openxmlformats.org/drawingml/2006/main">
          <a:off x="-1864830" y="3824323"/>
          <a:ext cx="4314905" cy="3097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DO" sz="1600" dirty="0">
              <a:solidFill>
                <a:schemeClr val="tx1">
                  <a:lumMod val="85000"/>
                  <a:lumOff val="15000"/>
                </a:schemeClr>
              </a:solidFill>
              <a:latin typeface="Bahnschrift Light Condensed" panose="020B0502040204020203" pitchFamily="34" charset="0"/>
            </a:rPr>
            <a:t>Fuente: Dirección General de Impuestos Internos</a:t>
          </a:r>
          <a:endParaRPr lang="es-DO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32770-8C0B-490D-A0CF-6C89CF842D52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2A556-4B0E-48C1-B809-E107C286A48A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7007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3789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9167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0350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1746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7532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27047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4765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6833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0038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1516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92324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3FFFB-A970-425F-A5D8-DCDF0272BE75}" type="datetimeFigureOut">
              <a:rPr lang="es-DO" smtClean="0"/>
              <a:t>12/8/2022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0873-1E78-4AC6-B539-DDA3640BF450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35000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B9B69-E5E0-EF61-93EF-322A64D7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64" y="1965378"/>
            <a:ext cx="6209472" cy="3384447"/>
          </a:xfrm>
        </p:spPr>
        <p:txBody>
          <a:bodyPr>
            <a:normAutofit/>
          </a:bodyPr>
          <a:lstStyle/>
          <a:p>
            <a:pPr algn="ctr"/>
            <a:br>
              <a:rPr lang="es-DO" sz="2800" b="1" dirty="0">
                <a:solidFill>
                  <a:schemeClr val="accent6">
                    <a:lumMod val="75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es-DO" sz="2800" b="1" dirty="0">
                <a:solidFill>
                  <a:schemeClr val="accent6">
                    <a:lumMod val="75000"/>
                  </a:schemeClr>
                </a:solidFill>
                <a:latin typeface="Bahnschrift Light Condensed" panose="020B0502040204020203" pitchFamily="34" charset="0"/>
              </a:rPr>
              <a:t>Datos del Parque Vehicular de la República Dominicana año 2021</a:t>
            </a:r>
            <a:br>
              <a:rPr lang="es-DO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</a:br>
            <a:br>
              <a:rPr lang="es-DO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</a:br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49C096-7471-A65E-8053-2742C3918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34" y="184048"/>
            <a:ext cx="3201732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9349BCE-A7B7-1E11-4BD0-7E60D48EC9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580324"/>
              </p:ext>
            </p:extLst>
          </p:nvPr>
        </p:nvGraphicFramePr>
        <p:xfrm>
          <a:off x="881269" y="1497495"/>
          <a:ext cx="7381461" cy="4704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3BFD55CB-9F79-FAB7-496E-E7777E9B9303}"/>
              </a:ext>
            </a:extLst>
          </p:cNvPr>
          <p:cNvSpPr txBox="1">
            <a:spLocks/>
          </p:cNvSpPr>
          <p:nvPr/>
        </p:nvSpPr>
        <p:spPr>
          <a:xfrm>
            <a:off x="1232453" y="339760"/>
            <a:ext cx="7275444" cy="63244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Parque Vehicular Según Clase de Vehículos 2021</a:t>
            </a:r>
            <a:br>
              <a:rPr lang="es-DO" sz="2000" dirty="0">
                <a:solidFill>
                  <a:srgbClr val="C00000"/>
                </a:solidFill>
                <a:latin typeface="+mn-lt"/>
              </a:rPr>
            </a:br>
            <a:endParaRPr lang="es-DO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DD027C-0CF1-B275-4C42-94868532EC84}"/>
              </a:ext>
            </a:extLst>
          </p:cNvPr>
          <p:cNvSpPr txBox="1"/>
          <p:nvPr/>
        </p:nvSpPr>
        <p:spPr>
          <a:xfrm>
            <a:off x="1232453" y="603274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41786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A66E37C-0A34-AE84-8374-B8FFDBC42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38981"/>
              </p:ext>
            </p:extLst>
          </p:nvPr>
        </p:nvGraphicFramePr>
        <p:xfrm>
          <a:off x="1067835" y="2220340"/>
          <a:ext cx="6894858" cy="4134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620C28EA-4932-17D7-6C18-FACD7D94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51" y="365126"/>
            <a:ext cx="7474226" cy="456509"/>
          </a:xfrm>
        </p:spPr>
        <p:txBody>
          <a:bodyPr>
            <a:noAutofit/>
          </a:bodyPr>
          <a:lstStyle/>
          <a:p>
            <a:pPr algn="ctr"/>
            <a:r>
              <a:rPr lang="es-DO" sz="2000" b="1" dirty="0">
                <a:solidFill>
                  <a:srgbClr val="C00000"/>
                </a:solidFill>
              </a:rPr>
              <a:t>Vehículos de Nuevo Ingreso en 2021: excluye motocicletas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34F417-7CAF-14ED-54F2-7DE392132101}"/>
              </a:ext>
            </a:extLst>
          </p:cNvPr>
          <p:cNvSpPr txBox="1"/>
          <p:nvPr/>
        </p:nvSpPr>
        <p:spPr>
          <a:xfrm>
            <a:off x="384312" y="874691"/>
            <a:ext cx="81368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400" u="none" strike="noStrike" dirty="0">
                <a:effectLst/>
                <a:latin typeface="+mj-lt"/>
              </a:rPr>
              <a:t>Para el año 2021 se registraron 310,081 nuevos vehículos, mientras que en el 2020 se registraron 207,491 para un incremento de un 49.4%. El mayor crecimiento se registró en la categoría de máquinas pesadas mostrando un incremento de 108.0% con relación al 2020. De igual forma, los jeeps se incrementaron en 22,435, igual a un 75.4% en relación con el año anterior, así como los volteos con incremento de un 75.7% con relación al 2020</a:t>
            </a:r>
            <a:endParaRPr lang="es-ES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400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A66E37C-0A34-AE84-8374-B8FFDBC42B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983206"/>
              </p:ext>
            </p:extLst>
          </p:nvPr>
        </p:nvGraphicFramePr>
        <p:xfrm>
          <a:off x="1117945" y="2097298"/>
          <a:ext cx="6908110" cy="422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620C28EA-4932-17D7-6C18-FACD7D94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51" y="365126"/>
            <a:ext cx="7474226" cy="456509"/>
          </a:xfrm>
        </p:spPr>
        <p:txBody>
          <a:bodyPr>
            <a:noAutofit/>
          </a:bodyPr>
          <a:lstStyle/>
          <a:p>
            <a:pPr algn="ctr"/>
            <a:r>
              <a:rPr lang="es-DO" sz="2000" b="1" dirty="0">
                <a:solidFill>
                  <a:srgbClr val="C00000"/>
                </a:solidFill>
              </a:rPr>
              <a:t>Vehículos de Nuevo Ingreso en 2021: excluye motocicletas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34F417-7CAF-14ED-54F2-7DE392132101}"/>
              </a:ext>
            </a:extLst>
          </p:cNvPr>
          <p:cNvSpPr txBox="1"/>
          <p:nvPr/>
        </p:nvSpPr>
        <p:spPr>
          <a:xfrm>
            <a:off x="384312" y="874691"/>
            <a:ext cx="81368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/>
            <a:r>
              <a:rPr lang="es-ES" sz="1400" u="none" strike="noStrike" dirty="0">
                <a:effectLst/>
              </a:rPr>
              <a:t>Para el año 2021 se registraron 310,081 nuevos vehículos, mientras que en el 2020 se registraron 207,491 para un incremento de un 49.4%. El mayor crecimiento se registró en la categoría de máquinas pesadas mostrando un incremento de 108.0% con relación al 2020. De igual forma, los jeeps se incrementaron en 22,435, igual a un 75.4% en relación con el año anterior, así como los volteos con incremento de un 75.7% con relación al 2020</a:t>
            </a:r>
            <a:endParaRPr lang="es-ES" sz="1400" b="0" i="0" u="none" strike="noStrike" dirty="0">
              <a:solidFill>
                <a:srgbClr val="000000"/>
              </a:solidFill>
              <a:effectLst/>
              <a:latin typeface="Lucida Sans" panose="020B0602030504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E0CC6B-916C-79D5-04BC-8CB6264191D4}"/>
              </a:ext>
            </a:extLst>
          </p:cNvPr>
          <p:cNvSpPr txBox="1"/>
          <p:nvPr/>
        </p:nvSpPr>
        <p:spPr>
          <a:xfrm>
            <a:off x="1117945" y="632359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323449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62032-8EFD-063F-CE50-D8F6DC7D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821" y="590963"/>
            <a:ext cx="5891420" cy="456509"/>
          </a:xfrm>
        </p:spPr>
        <p:txBody>
          <a:bodyPr>
            <a:noAutofit/>
          </a:bodyPr>
          <a:lstStyle/>
          <a:p>
            <a:pPr algn="ctr"/>
            <a: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Vehículos de Nuevo Ingreso en 2021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653F1E0-3F32-1D57-4343-4EA9AEDD6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56409"/>
              </p:ext>
            </p:extLst>
          </p:nvPr>
        </p:nvGraphicFramePr>
        <p:xfrm>
          <a:off x="384314" y="1245704"/>
          <a:ext cx="8070574" cy="5405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213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E27B5A-F91C-4AD5-B40E-6ED73CACB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09" t="21860" r="16676" b="33825"/>
          <a:stretch/>
        </p:blipFill>
        <p:spPr>
          <a:xfrm>
            <a:off x="129371" y="283169"/>
            <a:ext cx="8656820" cy="64621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69407C-C561-8C60-1CA6-E326C837936A}"/>
              </a:ext>
            </a:extLst>
          </p:cNvPr>
          <p:cNvSpPr txBox="1"/>
          <p:nvPr/>
        </p:nvSpPr>
        <p:spPr>
          <a:xfrm>
            <a:off x="2869096" y="612489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191350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908685"/>
              </p:ext>
            </p:extLst>
          </p:nvPr>
        </p:nvGraphicFramePr>
        <p:xfrm>
          <a:off x="0" y="1461880"/>
          <a:ext cx="6128301" cy="559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00000000-0008-0000-0900-00000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07" t="53155" r="16905" b="33047"/>
          <a:stretch/>
        </p:blipFill>
        <p:spPr>
          <a:xfrm>
            <a:off x="5884585" y="2499070"/>
            <a:ext cx="2848597" cy="185986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3C3CE8E-5A20-725A-C306-88CEE7E0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20" y="31456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DO" sz="2400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Participación de personas físicas en la cantidad de vehículos según género en porcentajes al 31 de diciembre de 2021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A2FCDCC-800A-3030-51B8-8E9BE6285C49}"/>
              </a:ext>
            </a:extLst>
          </p:cNvPr>
          <p:cNvSpPr txBox="1"/>
          <p:nvPr/>
        </p:nvSpPr>
        <p:spPr>
          <a:xfrm>
            <a:off x="747920" y="637415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119282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D337656-7DCD-A9B9-560B-B819A8334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954806"/>
              </p:ext>
            </p:extLst>
          </p:nvPr>
        </p:nvGraphicFramePr>
        <p:xfrm>
          <a:off x="1081500" y="1537252"/>
          <a:ext cx="7110621" cy="424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3">
            <a:extLst>
              <a:ext uri="{FF2B5EF4-FFF2-40B4-BE49-F238E27FC236}">
                <a16:creationId xmlns:a16="http://schemas.microsoft.com/office/drawing/2014/main" id="{BC4CAC32-02BF-4125-468E-73E20EF17CBB}"/>
              </a:ext>
            </a:extLst>
          </p:cNvPr>
          <p:cNvSpPr txBox="1">
            <a:spLocks/>
          </p:cNvSpPr>
          <p:nvPr/>
        </p:nvSpPr>
        <p:spPr>
          <a:xfrm>
            <a:off x="1081500" y="503583"/>
            <a:ext cx="6980995" cy="8746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Cantidad de vehículos según antigüedad de fabricación</a:t>
            </a:r>
            <a:endParaRPr lang="es-DO" sz="2800" dirty="0">
              <a:latin typeface="Bahnschrift Light Condensed" panose="020B0502040204020203" pitchFamily="34" charset="0"/>
            </a:endParaRPr>
          </a:p>
          <a:p>
            <a:pPr algn="ctr"/>
            <a:r>
              <a:rPr lang="es-DO" sz="1800" dirty="0">
                <a:latin typeface="Bahnschrift Light Condensed" panose="020B0502040204020203" pitchFamily="34" charset="0"/>
              </a:rPr>
              <a:t>Al 31 de Diciembre de 2021 participación porcentual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67F4D8-4FA8-E9FB-DCEB-CEA3EBF4AB97}"/>
              </a:ext>
            </a:extLst>
          </p:cNvPr>
          <p:cNvSpPr txBox="1"/>
          <p:nvPr/>
        </p:nvSpPr>
        <p:spPr>
          <a:xfrm>
            <a:off x="1278835" y="601887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340001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2A2BC75-C645-D701-D268-AD88F5FF3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190599"/>
              </p:ext>
            </p:extLst>
          </p:nvPr>
        </p:nvGraphicFramePr>
        <p:xfrm>
          <a:off x="980662" y="1640688"/>
          <a:ext cx="6991350" cy="4563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E62058CA-064D-9A94-024F-FF6C8F22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428805"/>
            <a:ext cx="6991350" cy="962672"/>
          </a:xfrm>
        </p:spPr>
        <p:txBody>
          <a:bodyPr>
            <a:normAutofit/>
          </a:bodyPr>
          <a:lstStyle/>
          <a:p>
            <a:pPr algn="ctr"/>
            <a: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Cantidad de vehículos según año de fabricación</a:t>
            </a:r>
            <a:b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r>
              <a:rPr lang="es-DO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Condensed" panose="020B0502040204020203" pitchFamily="34" charset="0"/>
              </a:rPr>
              <a:t>Al 31 de Diciembre de 2021 participación porcentual</a:t>
            </a:r>
          </a:p>
        </p:txBody>
      </p:sp>
      <p:sp>
        <p:nvSpPr>
          <p:cNvPr id="5" name="Cerrar llave 4">
            <a:extLst>
              <a:ext uri="{FF2B5EF4-FFF2-40B4-BE49-F238E27FC236}">
                <a16:creationId xmlns:a16="http://schemas.microsoft.com/office/drawing/2014/main" id="{D11A53AF-149D-68F2-DD5F-061EB8EE7B4A}"/>
              </a:ext>
            </a:extLst>
          </p:cNvPr>
          <p:cNvSpPr/>
          <p:nvPr/>
        </p:nvSpPr>
        <p:spPr>
          <a:xfrm rot="19251297">
            <a:off x="2495362" y="2276610"/>
            <a:ext cx="349660" cy="2530744"/>
          </a:xfrm>
          <a:prstGeom prst="rightBrace">
            <a:avLst>
              <a:gd name="adj1" fmla="val 8333"/>
              <a:gd name="adj2" fmla="val 506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237BC2-A373-BCA2-7D42-B758FBBDDADE}"/>
              </a:ext>
            </a:extLst>
          </p:cNvPr>
          <p:cNvSpPr txBox="1"/>
          <p:nvPr/>
        </p:nvSpPr>
        <p:spPr>
          <a:xfrm>
            <a:off x="1318593" y="611456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166198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F2DA570-1D18-98AE-7E84-1E775CB2F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80528"/>
              </p:ext>
            </p:extLst>
          </p:nvPr>
        </p:nvGraphicFramePr>
        <p:xfrm>
          <a:off x="848140" y="1364364"/>
          <a:ext cx="6877878" cy="4823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24E4B95D-991F-7F43-CD67-2C84C6DB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40" y="238538"/>
            <a:ext cx="6573078" cy="980661"/>
          </a:xfrm>
        </p:spPr>
        <p:txBody>
          <a:bodyPr>
            <a:noAutofit/>
          </a:bodyPr>
          <a:lstStyle/>
          <a:p>
            <a:pPr algn="ctr"/>
            <a: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Parque Vehicular Según Clase de Vehículos 2021</a:t>
            </a:r>
            <a:b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r>
              <a:rPr lang="es-DO" sz="2000" dirty="0">
                <a:solidFill>
                  <a:schemeClr val="bg2">
                    <a:lumMod val="25000"/>
                  </a:schemeClr>
                </a:solidFill>
                <a:latin typeface="Bahnschrift Light Condensed" panose="020B0502040204020203" pitchFamily="34" charset="0"/>
              </a:rPr>
              <a:t>(Excluye motocicletas)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3D77-E5F4-BDDD-BA74-79B860C3542D}"/>
              </a:ext>
            </a:extLst>
          </p:cNvPr>
          <p:cNvSpPr txBox="1"/>
          <p:nvPr/>
        </p:nvSpPr>
        <p:spPr>
          <a:xfrm>
            <a:off x="1358349" y="623755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245728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5EE828-8E06-EFD9-8079-D8F380BB21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364954"/>
              </p:ext>
            </p:extLst>
          </p:nvPr>
        </p:nvGraphicFramePr>
        <p:xfrm>
          <a:off x="708991" y="1470990"/>
          <a:ext cx="7726018" cy="4742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4">
            <a:extLst>
              <a:ext uri="{FF2B5EF4-FFF2-40B4-BE49-F238E27FC236}">
                <a16:creationId xmlns:a16="http://schemas.microsoft.com/office/drawing/2014/main" id="{7202D963-66BD-7ED8-8045-197CFE02ED1C}"/>
              </a:ext>
            </a:extLst>
          </p:cNvPr>
          <p:cNvSpPr txBox="1">
            <a:spLocks/>
          </p:cNvSpPr>
          <p:nvPr/>
        </p:nvSpPr>
        <p:spPr>
          <a:xfrm>
            <a:off x="912508" y="430385"/>
            <a:ext cx="7318982" cy="904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2800" dirty="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</a:rPr>
              <a:t>Cantidad de vehículos según país de origen  en porcentajes</a:t>
            </a:r>
          </a:p>
          <a:p>
            <a:pPr algn="ctr"/>
            <a:r>
              <a:rPr lang="es-DO" sz="2000" dirty="0">
                <a:solidFill>
                  <a:schemeClr val="bg2">
                    <a:lumMod val="50000"/>
                  </a:schemeClr>
                </a:solidFill>
                <a:latin typeface="Bahnschrift Light Condensed" panose="020B0502040204020203" pitchFamily="34" charset="0"/>
              </a:rPr>
              <a:t>al 31 de diciembre de 2021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DC361B-B5C3-9634-AB4A-146E1C022587}"/>
              </a:ext>
            </a:extLst>
          </p:cNvPr>
          <p:cNvSpPr txBox="1"/>
          <p:nvPr/>
        </p:nvSpPr>
        <p:spPr>
          <a:xfrm>
            <a:off x="1490870" y="625833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244140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DD7D416-00D6-D6D5-DFF5-088661195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485055"/>
              </p:ext>
            </p:extLst>
          </p:nvPr>
        </p:nvGraphicFramePr>
        <p:xfrm>
          <a:off x="702367" y="1550504"/>
          <a:ext cx="7394714" cy="459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4">
            <a:extLst>
              <a:ext uri="{FF2B5EF4-FFF2-40B4-BE49-F238E27FC236}">
                <a16:creationId xmlns:a16="http://schemas.microsoft.com/office/drawing/2014/main" id="{5402377E-12C8-6AEB-CB7B-FE11C101476E}"/>
              </a:ext>
            </a:extLst>
          </p:cNvPr>
          <p:cNvSpPr txBox="1">
            <a:spLocks/>
          </p:cNvSpPr>
          <p:nvPr/>
        </p:nvSpPr>
        <p:spPr>
          <a:xfrm>
            <a:off x="954157" y="536713"/>
            <a:ext cx="7394713" cy="904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Cantidad de vehículos según país de origen </a:t>
            </a:r>
          </a:p>
          <a:p>
            <a:pPr algn="ctr"/>
            <a:r>
              <a:rPr lang="es-DO" sz="1800" dirty="0">
                <a:solidFill>
                  <a:schemeClr val="bg2">
                    <a:lumMod val="50000"/>
                  </a:schemeClr>
                </a:solidFill>
                <a:latin typeface="Bahnschrift Light Condensed" panose="020B0502040204020203" pitchFamily="34" charset="0"/>
              </a:rPr>
              <a:t>al 31 de diciembre de 2021.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23118E-538C-F281-1AD0-AE3030A77877}"/>
              </a:ext>
            </a:extLst>
          </p:cNvPr>
          <p:cNvSpPr txBox="1"/>
          <p:nvPr/>
        </p:nvSpPr>
        <p:spPr>
          <a:xfrm>
            <a:off x="1199322" y="624491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387892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444B0-B1F2-4B98-B825-9806B290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98" y="1820033"/>
            <a:ext cx="8325204" cy="4224545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56BF2428-B23D-B389-E35A-3865BC5C8A3E}"/>
              </a:ext>
            </a:extLst>
          </p:cNvPr>
          <p:cNvSpPr txBox="1">
            <a:spLocks/>
          </p:cNvSpPr>
          <p:nvPr/>
        </p:nvSpPr>
        <p:spPr>
          <a:xfrm>
            <a:off x="694802" y="644145"/>
            <a:ext cx="7886700" cy="9046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2400" dirty="0">
                <a:solidFill>
                  <a:schemeClr val="accent6">
                    <a:lumMod val="50000"/>
                  </a:schemeClr>
                </a:solidFill>
                <a:latin typeface="Bahnschrift Light Condensed" panose="020B0502040204020203" pitchFamily="34" charset="0"/>
              </a:rPr>
              <a:t>Proporción de vehículos por tipo de persona según categorización de edad al 31 de diciembre de 2021, en porcentajes.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CA19A3A-2524-86EA-FE7C-9E1D997D3267}"/>
              </a:ext>
            </a:extLst>
          </p:cNvPr>
          <p:cNvSpPr txBox="1"/>
          <p:nvPr/>
        </p:nvSpPr>
        <p:spPr>
          <a:xfrm>
            <a:off x="921025" y="604457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381075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2D6682-0EE1-DA37-F226-D54FF1F74CE9}"/>
              </a:ext>
            </a:extLst>
          </p:cNvPr>
          <p:cNvSpPr txBox="1"/>
          <p:nvPr/>
        </p:nvSpPr>
        <p:spPr>
          <a:xfrm>
            <a:off x="410817" y="563217"/>
            <a:ext cx="8030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0" i="0" u="none" strike="noStrike" dirty="0">
                <a:solidFill>
                  <a:srgbClr val="000000"/>
                </a:solidFill>
                <a:effectLst/>
              </a:rPr>
              <a:t>El parque vehicular al cierre del año fiscal 2021 ascendió a 5,152,448 unidades, registrando un incremento de 6.4% con respecto al año anterior, equivalente a 310,081 nuevas unidades</a:t>
            </a:r>
          </a:p>
          <a:p>
            <a:pPr algn="ctr"/>
            <a:r>
              <a:rPr lang="es-ES" sz="1600" dirty="0">
                <a:solidFill>
                  <a:srgbClr val="000000"/>
                </a:solidFill>
              </a:rPr>
              <a:t>Evolución del parque vehicular por año 2006-2021 en miles de unidades</a:t>
            </a:r>
            <a:endParaRPr lang="es-DO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07AC5-FB42-4EE3-9D47-2E4801F2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0" y="1729419"/>
            <a:ext cx="8963499" cy="456536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51EC1F-349D-03F6-B48E-1A1C6AF54654}"/>
              </a:ext>
            </a:extLst>
          </p:cNvPr>
          <p:cNvSpPr txBox="1"/>
          <p:nvPr/>
        </p:nvSpPr>
        <p:spPr>
          <a:xfrm>
            <a:off x="934279" y="612550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272241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E8B12E5-4666-4E98-8A0F-2530B3A52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9" r="13015"/>
          <a:stretch/>
        </p:blipFill>
        <p:spPr>
          <a:xfrm>
            <a:off x="530087" y="1299238"/>
            <a:ext cx="7779027" cy="4819277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92A4CA2A-0B1F-4C24-9516-D5C03D5B6AFF}"/>
              </a:ext>
            </a:extLst>
          </p:cNvPr>
          <p:cNvSpPr txBox="1">
            <a:spLocks/>
          </p:cNvSpPr>
          <p:nvPr/>
        </p:nvSpPr>
        <p:spPr>
          <a:xfrm>
            <a:off x="1033670" y="550656"/>
            <a:ext cx="7275444" cy="88058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DO" sz="3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Parque Vehicular Según Clase de Vehículos 2021</a:t>
            </a:r>
            <a:br>
              <a:rPr lang="es-DO" sz="2000" dirty="0">
                <a:solidFill>
                  <a:srgbClr val="C00000"/>
                </a:solidFill>
                <a:latin typeface="+mn-lt"/>
              </a:rPr>
            </a:br>
            <a:endParaRPr lang="es-DO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6E30DB9-5AFA-3AE4-E44A-84A11DBD148E}"/>
              </a:ext>
            </a:extLst>
          </p:cNvPr>
          <p:cNvSpPr txBox="1"/>
          <p:nvPr/>
        </p:nvSpPr>
        <p:spPr>
          <a:xfrm>
            <a:off x="1278835" y="601887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 Condensed" panose="020B0502040204020203" pitchFamily="34" charset="0"/>
              </a:rPr>
              <a:t>Fuente: Dirección General de Impuestos Internos</a:t>
            </a:r>
            <a:endParaRPr lang="es-DO" sz="1600" dirty="0"/>
          </a:p>
        </p:txBody>
      </p:sp>
    </p:spTree>
    <p:extLst>
      <p:ext uri="{BB962C8B-B14F-4D97-AF65-F5344CB8AC3E}">
        <p14:creationId xmlns:p14="http://schemas.microsoft.com/office/powerpoint/2010/main" val="1760138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2666</TotalTime>
  <Words>518</Words>
  <Application>Microsoft Office PowerPoint</Application>
  <PresentationFormat>Presentación en pantalla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Bahnschrift Light Condensed</vt:lpstr>
      <vt:lpstr>Calibri</vt:lpstr>
      <vt:lpstr>Calibri Light</vt:lpstr>
      <vt:lpstr>Lucida Sans</vt:lpstr>
      <vt:lpstr>Tema de Office</vt:lpstr>
      <vt:lpstr> Datos del Parque Vehicular de la República Dominicana año 2021  Fuente: Dirección General de Impuestos Internos</vt:lpstr>
      <vt:lpstr>Presentación de PowerPoint</vt:lpstr>
      <vt:lpstr>Cantidad de vehículos según año de fabricación Al 31 de Diciembre de 2021 participación porcentual</vt:lpstr>
      <vt:lpstr>Parque Vehicular Según Clase de Vehículos 2021 (Excluye motocicletas)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Vehículos de Nuevo Ingreso en 2021: excluye motocicletas</vt:lpstr>
      <vt:lpstr>Vehículos de Nuevo Ingreso en 2021: excluye motocicletas</vt:lpstr>
      <vt:lpstr>Vehículos de Nuevo Ingreso en 2021</vt:lpstr>
      <vt:lpstr>Presentación de PowerPoint</vt:lpstr>
      <vt:lpstr>Participación de personas físicas en la cantidad de vehículos según género en porcentajes al 31 de diciembre de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wendy capellan</dc:creator>
  <cp:lastModifiedBy>wendy capellan</cp:lastModifiedBy>
  <cp:revision>46</cp:revision>
  <dcterms:created xsi:type="dcterms:W3CDTF">2022-08-08T01:03:27Z</dcterms:created>
  <dcterms:modified xsi:type="dcterms:W3CDTF">2022-08-12T05:32:46Z</dcterms:modified>
</cp:coreProperties>
</file>